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6" r:id="rId2"/>
    <p:sldId id="265" r:id="rId3"/>
    <p:sldId id="267" r:id="rId4"/>
    <p:sldId id="268" r:id="rId5"/>
    <p:sldId id="257" r:id="rId6"/>
    <p:sldId id="258" r:id="rId7"/>
    <p:sldId id="259" r:id="rId8"/>
    <p:sldId id="269" r:id="rId9"/>
    <p:sldId id="262" r:id="rId10"/>
    <p:sldId id="270" r:id="rId11"/>
    <p:sldId id="261" r:id="rId12"/>
    <p:sldId id="271"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3BE7D9F-30AA-440E-8781-A956F8BD5A98}"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E7D9F-30AA-440E-8781-A956F8BD5A98}"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BE7D9F-30AA-440E-8781-A956F8BD5A98}"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E7D9F-30AA-440E-8781-A956F8BD5A98}"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E7D9F-30AA-440E-8781-A956F8BD5A98}"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11/1/2022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C1D61B-F167-4E84-95EC-4D5923685E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3BE7D9F-30AA-440E-8781-A956F8BD5A98}" type="datetimeFigureOut">
              <a:rPr lang="en-US" smtClean="0"/>
              <a:t>11/1/2022</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C1D61B-F167-4E84-95EC-4D5923685E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56510"/>
            <a:ext cx="12192000" cy="2479964"/>
          </a:xfrm>
          <a:prstGeom prst="rect">
            <a:avLst/>
          </a:prstGeom>
          <a:noFill/>
        </p:spPr>
        <p:txBody>
          <a:bodyPr wrap="square" rtlCol="0">
            <a:prstTxWarp prst="textStop">
              <a:avLst/>
            </a:prstTxWarp>
            <a:spAutoFit/>
          </a:bodyPr>
          <a:lstStyle/>
          <a:p>
            <a:pPr algn="ctr"/>
            <a:r>
              <a:rPr lang="en-US" b="1" cap="all" smtClean="0">
                <a:solidFill>
                  <a:srgbClr val="0000FF"/>
                </a:solidFill>
                <a:latin typeface="Times New Roman" panose="02020603050405020304" pitchFamily="18" charset="0"/>
                <a:ea typeface="+mj-ea"/>
                <a:cs typeface="Times New Roman" panose="02020603050405020304" pitchFamily="18" charset="0"/>
              </a:rPr>
              <a:t>Bài </a:t>
            </a:r>
            <a:r>
              <a:rPr lang="en-US" b="1" cap="all">
                <a:solidFill>
                  <a:srgbClr val="0000FF"/>
                </a:solidFill>
                <a:latin typeface="Times New Roman" panose="02020603050405020304" pitchFamily="18" charset="0"/>
                <a:ea typeface="+mj-ea"/>
                <a:cs typeface="Times New Roman" panose="02020603050405020304" pitchFamily="18" charset="0"/>
              </a:rPr>
              <a:t>1: Điều khiển xe đạp an toàn</a:t>
            </a:r>
            <a:endParaRPr lang="en-US" b="1">
              <a:solidFill>
                <a:srgbClr val="0000FF"/>
              </a:solidFill>
            </a:endParaRPr>
          </a:p>
        </p:txBody>
      </p:sp>
      <p:sp>
        <p:nvSpPr>
          <p:cNvPr id="7" name="TextBox 6"/>
          <p:cNvSpPr txBox="1"/>
          <p:nvPr/>
        </p:nvSpPr>
        <p:spPr>
          <a:xfrm>
            <a:off x="0" y="886691"/>
            <a:ext cx="12192000" cy="923330"/>
          </a:xfrm>
          <a:prstGeom prst="rect">
            <a:avLst/>
          </a:prstGeom>
          <a:noFill/>
        </p:spPr>
        <p:txBody>
          <a:bodyPr wrap="square" rtlCol="0">
            <a:spAutoFit/>
          </a:bodyPr>
          <a:lstStyle/>
          <a:p>
            <a:pPr algn="ctr"/>
            <a:r>
              <a:rPr lang="en-US" sz="5400" smtClean="0">
                <a:solidFill>
                  <a:srgbClr val="FF0000"/>
                </a:solidFill>
                <a:latin typeface="Times New Roman" pitchFamily="18" charset="0"/>
                <a:cs typeface="Times New Roman" pitchFamily="18" charset="0"/>
              </a:rPr>
              <a:t>AN TOÀN GIAO THÔNG</a:t>
            </a:r>
            <a:endParaRPr lang="en-US" sz="5400">
              <a:solidFill>
                <a:srgbClr val="FF0000"/>
              </a:solidFill>
              <a:latin typeface="Times New Roman" pitchFamily="18" charset="0"/>
              <a:cs typeface="Times New Roman" pitchFamily="18" charset="0"/>
            </a:endParaRPr>
          </a:p>
        </p:txBody>
      </p:sp>
      <p:sp>
        <p:nvSpPr>
          <p:cNvPr id="6" name="TextBox 1">
            <a:extLst>
              <a:ext uri="{FF2B5EF4-FFF2-40B4-BE49-F238E27FC236}">
                <a16:creationId xmlns:a16="http://schemas.microsoft.com/office/drawing/2014/main" id="{078B71AF-D852-4E0D-8F15-420AD8F5ABF5}"/>
              </a:ext>
            </a:extLst>
          </p:cNvPr>
          <p:cNvSpPr txBox="1"/>
          <p:nvPr/>
        </p:nvSpPr>
        <p:spPr>
          <a:xfrm>
            <a:off x="2541054" y="30126"/>
            <a:ext cx="746409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latin typeface="Times" panose="02020603050405020304" pitchFamily="18" charset="0"/>
                <a:cs typeface="Times" panose="02020603050405020304" pitchFamily="18" charset="0"/>
              </a:rPr>
              <a:t>Thứ</a:t>
            </a:r>
            <a:r>
              <a:rPr lang="en-US" sz="3600" b="1" dirty="0">
                <a:latin typeface="Times" panose="02020603050405020304" pitchFamily="18" charset="0"/>
                <a:cs typeface="Times" panose="02020603050405020304" pitchFamily="18" charset="0"/>
              </a:rPr>
              <a:t> </a:t>
            </a:r>
            <a:r>
              <a:rPr lang="en-US" sz="3600" b="1" dirty="0" err="1" smtClean="0">
                <a:latin typeface="Times" panose="02020603050405020304" pitchFamily="18" charset="0"/>
                <a:cs typeface="Times" panose="02020603050405020304" pitchFamily="18" charset="0"/>
              </a:rPr>
              <a:t>Sáu</a:t>
            </a:r>
            <a:r>
              <a:rPr lang="en-US" sz="3600" b="1" dirty="0" smtClean="0">
                <a:latin typeface="Times" panose="02020603050405020304" pitchFamily="18" charset="0"/>
                <a:cs typeface="Times" panose="02020603050405020304" pitchFamily="18" charset="0"/>
              </a:rPr>
              <a:t>, </a:t>
            </a:r>
            <a:r>
              <a:rPr lang="en-US" sz="3600" b="1" dirty="0" err="1" smtClean="0">
                <a:latin typeface="Times" panose="02020603050405020304" pitchFamily="18" charset="0"/>
                <a:cs typeface="Times" panose="02020603050405020304" pitchFamily="18" charset="0"/>
              </a:rPr>
              <a:t>ngày</a:t>
            </a:r>
            <a:r>
              <a:rPr lang="en-US" sz="3600" b="1" dirty="0">
                <a:latin typeface="Times" panose="02020603050405020304" pitchFamily="18" charset="0"/>
                <a:cs typeface="Times" panose="02020603050405020304" pitchFamily="18" charset="0"/>
              </a:rPr>
              <a:t> </a:t>
            </a:r>
            <a:r>
              <a:rPr lang="en-US" sz="3600" b="1" dirty="0" smtClean="0">
                <a:latin typeface="Times" panose="02020603050405020304" pitchFamily="18" charset="0"/>
                <a:cs typeface="Times" panose="02020603050405020304" pitchFamily="18" charset="0"/>
              </a:rPr>
              <a:t>04 </a:t>
            </a:r>
            <a:r>
              <a:rPr lang="en-US" sz="3600" b="1" dirty="0" err="1" smtClean="0">
                <a:latin typeface="Times" panose="02020603050405020304" pitchFamily="18" charset="0"/>
                <a:cs typeface="Times" panose="02020603050405020304" pitchFamily="18" charset="0"/>
              </a:rPr>
              <a:t>tháng</a:t>
            </a:r>
            <a:r>
              <a:rPr lang="en-US" sz="3600" b="1" dirty="0" smtClean="0">
                <a:latin typeface="Times" panose="02020603050405020304" pitchFamily="18" charset="0"/>
                <a:cs typeface="Times" panose="02020603050405020304" pitchFamily="18" charset="0"/>
              </a:rPr>
              <a:t> 11 </a:t>
            </a:r>
            <a:r>
              <a:rPr lang="en-US" sz="3600" b="1" dirty="0" err="1" smtClean="0">
                <a:latin typeface="Times" panose="02020603050405020304" pitchFamily="18" charset="0"/>
                <a:cs typeface="Times" panose="02020603050405020304" pitchFamily="18" charset="0"/>
              </a:rPr>
              <a:t>năm</a:t>
            </a:r>
            <a:r>
              <a:rPr lang="en-US" sz="3600" b="1" dirty="0" smtClean="0">
                <a:latin typeface="Times" panose="02020603050405020304" pitchFamily="18" charset="0"/>
                <a:cs typeface="Times" panose="02020603050405020304" pitchFamily="18" charset="0"/>
              </a:rPr>
              <a:t> 2022</a:t>
            </a:r>
            <a:endParaRPr lang="en-US" sz="36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43250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0629"/>
            <a:ext cx="12192000" cy="3579849"/>
          </a:xfrm>
        </p:spPr>
        <p:txBody>
          <a:bodyPr>
            <a:normAutofit/>
          </a:bodyPr>
          <a:lstStyle/>
          <a:p>
            <a:pPr algn="just"/>
            <a:r>
              <a:rPr lang="en-US" sz="3600" smtClean="0">
                <a:latin typeface="Times New Roman" pitchFamily="18" charset="0"/>
                <a:cs typeface="Times New Roman" pitchFamily="18" charset="0"/>
              </a:rPr>
              <a:t>		</a:t>
            </a:r>
            <a:r>
              <a:rPr lang="en-US" sz="3600" b="0" smtClean="0">
                <a:solidFill>
                  <a:srgbClr val="FF0000"/>
                </a:solidFill>
                <a:latin typeface="Times New Roman" pitchFamily="18" charset="0"/>
                <a:cs typeface="Times New Roman" pitchFamily="18" charset="0"/>
              </a:rPr>
              <a:t>- Khi tham gia giao thông chúng ta không nên chạy xe lạng</a:t>
            </a:r>
          </a:p>
          <a:p>
            <a:pPr algn="just"/>
            <a:r>
              <a:rPr lang="en-US" sz="3600" b="0" smtClean="0">
                <a:solidFill>
                  <a:srgbClr val="FF0000"/>
                </a:solidFill>
                <a:latin typeface="Times New Roman" pitchFamily="18" charset="0"/>
                <a:cs typeface="Times New Roman" pitchFamily="18" charset="0"/>
              </a:rPr>
              <a:t>	lách, đánh võng, phánh nhanh vượt ẩu, đi dàn hàng 2, hàng 3,</a:t>
            </a:r>
          </a:p>
          <a:p>
            <a:pPr algn="just"/>
            <a:r>
              <a:rPr lang="en-US" sz="3600" b="0" smtClean="0">
                <a:solidFill>
                  <a:srgbClr val="FF0000"/>
                </a:solidFill>
                <a:latin typeface="Times New Roman" pitchFamily="18" charset="0"/>
                <a:cs typeface="Times New Roman" pitchFamily="18" charset="0"/>
              </a:rPr>
              <a:t>	không nên chạy xe bằng 1 bánh hoặc buông hai tay…</a:t>
            </a:r>
            <a:endParaRPr lang="en-US" sz="3600" b="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716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85964" cy="3241964"/>
          </a:xfrm>
        </p:spPr>
        <p:txBody>
          <a:bodyPr>
            <a:normAutofit fontScale="90000"/>
          </a:bodyPr>
          <a:lstStyle/>
          <a:p>
            <a:r>
              <a:rPr lang="en-US" sz="3600" cap="none" smtClean="0">
                <a:solidFill>
                  <a:srgbClr val="000000"/>
                </a:solidFill>
                <a:latin typeface="Times New Roman" panose="02020603050405020304" pitchFamily="18" charset="0"/>
                <a:cs typeface="Times New Roman" panose="02020603050405020304" pitchFamily="18" charset="0"/>
              </a:rPr>
              <a:t>	</a:t>
            </a:r>
            <a:br>
              <a:rPr lang="en-US" sz="3600" cap="none" smtClean="0">
                <a:solidFill>
                  <a:srgbClr val="000000"/>
                </a:solidFill>
                <a:latin typeface="Times New Roman" panose="02020603050405020304" pitchFamily="18" charset="0"/>
                <a:cs typeface="Times New Roman" panose="02020603050405020304" pitchFamily="18" charset="0"/>
              </a:rPr>
            </a:br>
            <a:r>
              <a:rPr lang="en-US" sz="3600" cap="none">
                <a:solidFill>
                  <a:srgbClr val="000000"/>
                </a:solidFill>
                <a:latin typeface="Times New Roman" panose="02020603050405020304" pitchFamily="18" charset="0"/>
                <a:cs typeface="Times New Roman" panose="02020603050405020304" pitchFamily="18" charset="0"/>
              </a:rPr>
              <a:t>	</a:t>
            </a:r>
            <a:r>
              <a:rPr lang="en-US" sz="4000" cap="none" smtClean="0">
                <a:solidFill>
                  <a:srgbClr val="0000FF"/>
                </a:solidFill>
                <a:latin typeface="Times New Roman" panose="02020603050405020304" pitchFamily="18" charset="0"/>
                <a:cs typeface="Times New Roman" panose="02020603050405020304" pitchFamily="18" charset="0"/>
              </a:rPr>
              <a:t>2</a:t>
            </a:r>
            <a:r>
              <a:rPr lang="en-US" sz="4000" cap="none">
                <a:solidFill>
                  <a:srgbClr val="0000FF"/>
                </a:solidFill>
                <a:latin typeface="Times New Roman" panose="02020603050405020304" pitchFamily="18" charset="0"/>
                <a:cs typeface="Times New Roman" panose="02020603050405020304" pitchFamily="18" charset="0"/>
              </a:rPr>
              <a:t>. Sắm vai xử lý các tình </a:t>
            </a:r>
            <a:r>
              <a:rPr lang="en-US" sz="4000" cap="none" smtClean="0">
                <a:solidFill>
                  <a:srgbClr val="0000FF"/>
                </a:solidFill>
                <a:latin typeface="Times New Roman" panose="02020603050405020304" pitchFamily="18" charset="0"/>
                <a:cs typeface="Times New Roman" panose="02020603050405020304" pitchFamily="18" charset="0"/>
              </a:rPr>
              <a:t>huống</a:t>
            </a:r>
            <a:br>
              <a:rPr lang="en-US" sz="4000" cap="none" smtClean="0">
                <a:solidFill>
                  <a:srgbClr val="0000FF"/>
                </a:solidFill>
                <a:latin typeface="Times New Roman" panose="02020603050405020304" pitchFamily="18" charset="0"/>
                <a:cs typeface="Times New Roman" panose="02020603050405020304" pitchFamily="18" charset="0"/>
              </a:rPr>
            </a:br>
            <a:r>
              <a:rPr lang="en-US" sz="4000" cap="none" smtClean="0">
                <a:solidFill>
                  <a:srgbClr val="0000FF"/>
                </a:solidFill>
                <a:latin typeface="Times New Roman" panose="02020603050405020304" pitchFamily="18" charset="0"/>
                <a:cs typeface="Times New Roman" panose="02020603050405020304" pitchFamily="18" charset="0"/>
              </a:rPr>
              <a:t>	a. trao </a:t>
            </a:r>
            <a:r>
              <a:rPr lang="en-US" sz="4000" cap="none">
                <a:solidFill>
                  <a:srgbClr val="0000FF"/>
                </a:solidFill>
                <a:latin typeface="Times New Roman" panose="02020603050405020304" pitchFamily="18" charset="0"/>
                <a:cs typeface="Times New Roman" panose="02020603050405020304" pitchFamily="18" charset="0"/>
              </a:rPr>
              <a:t>đổi cách xử lý tình huống</a:t>
            </a:r>
            <a:br>
              <a:rPr lang="en-US" sz="4000" cap="none">
                <a:solidFill>
                  <a:srgbClr val="0000FF"/>
                </a:solidFill>
                <a:latin typeface="Times New Roman" panose="02020603050405020304" pitchFamily="18" charset="0"/>
                <a:cs typeface="Times New Roman" panose="02020603050405020304" pitchFamily="18" charset="0"/>
              </a:rPr>
            </a:br>
            <a:r>
              <a:rPr lang="en-US" sz="4000" cap="none" smtClean="0">
                <a:solidFill>
                  <a:srgbClr val="0000FF"/>
                </a:solidFill>
                <a:latin typeface="Times New Roman" panose="02020603050405020304" pitchFamily="18" charset="0"/>
                <a:cs typeface="Times New Roman" panose="02020603050405020304" pitchFamily="18" charset="0"/>
              </a:rPr>
              <a:t>	Tình </a:t>
            </a:r>
            <a:r>
              <a:rPr lang="en-US" sz="4000" cap="none">
                <a:solidFill>
                  <a:srgbClr val="0000FF"/>
                </a:solidFill>
                <a:latin typeface="Times New Roman" panose="02020603050405020304" pitchFamily="18" charset="0"/>
                <a:cs typeface="Times New Roman" panose="02020603050405020304" pitchFamily="18" charset="0"/>
              </a:rPr>
              <a:t>huống 1: </a:t>
            </a:r>
            <a:r>
              <a:rPr lang="en-US" sz="4000" cap="none" smtClean="0">
                <a:solidFill>
                  <a:srgbClr val="0000FF"/>
                </a:solidFill>
                <a:latin typeface="Times New Roman" panose="02020603050405020304" pitchFamily="18" charset="0"/>
                <a:cs typeface="Times New Roman" panose="02020603050405020304" pitchFamily="18" charset="0"/>
              </a:rPr>
              <a:t>Bình </a:t>
            </a:r>
            <a:r>
              <a:rPr lang="en-US" sz="4000" cap="none">
                <a:solidFill>
                  <a:srgbClr val="0000FF"/>
                </a:solidFill>
                <a:latin typeface="Times New Roman" panose="02020603050405020304" pitchFamily="18" charset="0"/>
                <a:cs typeface="Times New Roman" panose="02020603050405020304" pitchFamily="18" charset="0"/>
              </a:rPr>
              <a:t>và </a:t>
            </a:r>
            <a:r>
              <a:rPr lang="en-US" sz="4000" cap="none" smtClean="0">
                <a:solidFill>
                  <a:srgbClr val="0000FF"/>
                </a:solidFill>
                <a:latin typeface="Times New Roman" panose="02020603050405020304" pitchFamily="18" charset="0"/>
                <a:cs typeface="Times New Roman" panose="02020603050405020304" pitchFamily="18" charset="0"/>
              </a:rPr>
              <a:t>Nam </a:t>
            </a:r>
            <a:r>
              <a:rPr lang="en-US" sz="4000" cap="none">
                <a:solidFill>
                  <a:srgbClr val="0000FF"/>
                </a:solidFill>
                <a:latin typeface="Times New Roman" panose="02020603050405020304" pitchFamily="18" charset="0"/>
                <a:cs typeface="Times New Roman" panose="02020603050405020304" pitchFamily="18" charset="0"/>
              </a:rPr>
              <a:t>đang đi xe đạp cùng </a:t>
            </a:r>
            <a:r>
              <a:rPr lang="en-US" sz="4000" cap="none" smtClean="0">
                <a:solidFill>
                  <a:srgbClr val="0000FF"/>
                </a:solidFill>
                <a:latin typeface="Times New Roman" panose="02020603050405020304" pitchFamily="18" charset="0"/>
                <a:cs typeface="Times New Roman" panose="02020603050405020304" pitchFamily="18" charset="0"/>
              </a:rPr>
              <a:t>nhau. Bỗng Bình </a:t>
            </a:r>
            <a:r>
              <a:rPr lang="en-US" sz="4000" cap="none">
                <a:solidFill>
                  <a:srgbClr val="0000FF"/>
                </a:solidFill>
                <a:latin typeface="Times New Roman" panose="02020603050405020304" pitchFamily="18" charset="0"/>
                <a:cs typeface="Times New Roman" panose="02020603050405020304" pitchFamily="18" charset="0"/>
              </a:rPr>
              <a:t>quay sang rủ N</a:t>
            </a:r>
            <a:r>
              <a:rPr lang="en-US" sz="4000" cap="none" smtClean="0">
                <a:solidFill>
                  <a:srgbClr val="0000FF"/>
                </a:solidFill>
                <a:latin typeface="Times New Roman" panose="02020603050405020304" pitchFamily="18" charset="0"/>
                <a:cs typeface="Times New Roman" panose="02020603050405020304" pitchFamily="18" charset="0"/>
              </a:rPr>
              <a:t>am</a:t>
            </a:r>
            <a:r>
              <a:rPr lang="en-US" sz="4000" cap="none">
                <a:solidFill>
                  <a:srgbClr val="0000FF"/>
                </a:solidFill>
                <a:latin typeface="Times New Roman" panose="02020603050405020304" pitchFamily="18" charset="0"/>
                <a:cs typeface="Times New Roman" panose="02020603050405020304" pitchFamily="18" charset="0"/>
              </a:rPr>
              <a:t>: “ </a:t>
            </a:r>
            <a:r>
              <a:rPr lang="en-US" sz="4000" cap="none" smtClean="0">
                <a:solidFill>
                  <a:srgbClr val="0000FF"/>
                </a:solidFill>
                <a:latin typeface="Times New Roman" panose="02020603050405020304" pitchFamily="18" charset="0"/>
                <a:cs typeface="Times New Roman" panose="02020603050405020304" pitchFamily="18" charset="0"/>
              </a:rPr>
              <a:t>Tớ </a:t>
            </a:r>
            <a:r>
              <a:rPr lang="en-US" sz="4000" cap="none">
                <a:solidFill>
                  <a:srgbClr val="0000FF"/>
                </a:solidFill>
                <a:latin typeface="Times New Roman" panose="02020603050405020304" pitchFamily="18" charset="0"/>
                <a:cs typeface="Times New Roman" panose="02020603050405020304" pitchFamily="18" charset="0"/>
              </a:rPr>
              <a:t>vơi cậu thử đua xem ai </a:t>
            </a:r>
            <a:r>
              <a:rPr lang="en-US" sz="4000" cap="none" smtClean="0">
                <a:solidFill>
                  <a:srgbClr val="0000FF"/>
                </a:solidFill>
                <a:latin typeface="Times New Roman" panose="02020603050405020304" pitchFamily="18" charset="0"/>
                <a:cs typeface="Times New Roman" panose="02020603050405020304" pitchFamily="18" charset="0"/>
              </a:rPr>
              <a:t>nhanh </a:t>
            </a:r>
            <a:r>
              <a:rPr lang="en-US" sz="4000" cap="none">
                <a:solidFill>
                  <a:srgbClr val="0000FF"/>
                </a:solidFill>
                <a:latin typeface="Times New Roman" panose="02020603050405020304" pitchFamily="18" charset="0"/>
                <a:cs typeface="Times New Roman" panose="02020603050405020304" pitchFamily="18" charset="0"/>
              </a:rPr>
              <a:t>hơn nhé!”</a:t>
            </a:r>
            <a:br>
              <a:rPr lang="en-US" sz="4000" cap="none">
                <a:solidFill>
                  <a:srgbClr val="0000FF"/>
                </a:solidFill>
                <a:latin typeface="Times New Roman" panose="02020603050405020304" pitchFamily="18" charset="0"/>
                <a:cs typeface="Times New Roman" panose="02020603050405020304" pitchFamily="18" charset="0"/>
              </a:rPr>
            </a:br>
            <a:r>
              <a:rPr lang="en-US" sz="4000" cap="none">
                <a:solidFill>
                  <a:srgbClr val="0000FF"/>
                </a:solidFill>
                <a:latin typeface="Times New Roman" panose="02020603050405020304" pitchFamily="18" charset="0"/>
                <a:cs typeface="Times New Roman" panose="02020603050405020304" pitchFamily="18" charset="0"/>
              </a:rPr>
              <a:t>Nếu em là </a:t>
            </a:r>
            <a:r>
              <a:rPr lang="en-US" sz="4000" cap="none" smtClean="0">
                <a:solidFill>
                  <a:srgbClr val="0000FF"/>
                </a:solidFill>
                <a:latin typeface="Times New Roman" panose="02020603050405020304" pitchFamily="18" charset="0"/>
                <a:cs typeface="Times New Roman" panose="02020603050405020304" pitchFamily="18" charset="0"/>
              </a:rPr>
              <a:t>Nam </a:t>
            </a:r>
            <a:r>
              <a:rPr lang="en-US" sz="4000" cap="none">
                <a:solidFill>
                  <a:srgbClr val="0000FF"/>
                </a:solidFill>
                <a:latin typeface="Times New Roman" panose="02020603050405020304" pitchFamily="18" charset="0"/>
                <a:cs typeface="Times New Roman" panose="02020603050405020304" pitchFamily="18" charset="0"/>
              </a:rPr>
              <a:t>em </a:t>
            </a:r>
            <a:r>
              <a:rPr lang="en-US" sz="4000" cap="none" smtClean="0">
                <a:solidFill>
                  <a:srgbClr val="0000FF"/>
                </a:solidFill>
                <a:latin typeface="Times New Roman" panose="02020603050405020304" pitchFamily="18" charset="0"/>
                <a:cs typeface="Times New Roman" panose="02020603050405020304" pitchFamily="18" charset="0"/>
              </a:rPr>
              <a:t>sẽ </a:t>
            </a:r>
            <a:r>
              <a:rPr lang="en-US" sz="4000" cap="none">
                <a:solidFill>
                  <a:srgbClr val="0000FF"/>
                </a:solidFill>
                <a:latin typeface="Times New Roman" panose="02020603050405020304" pitchFamily="18" charset="0"/>
                <a:cs typeface="Times New Roman" panose="02020603050405020304" pitchFamily="18" charset="0"/>
              </a:rPr>
              <a:t>làm </a:t>
            </a:r>
            <a:r>
              <a:rPr lang="en-US" sz="4000" cap="none" smtClean="0">
                <a:solidFill>
                  <a:srgbClr val="0000FF"/>
                </a:solidFill>
                <a:latin typeface="Times New Roman" panose="02020603050405020304" pitchFamily="18" charset="0"/>
                <a:cs typeface="Times New Roman" panose="02020603050405020304" pitchFamily="18" charset="0"/>
              </a:rPr>
              <a:t>gì ?</a:t>
            </a:r>
            <a:r>
              <a:rPr lang="en-US" sz="4000" cap="none">
                <a:solidFill>
                  <a:srgbClr val="0000FF"/>
                </a:solidFill>
                <a:latin typeface="Times New Roman" panose="02020603050405020304" pitchFamily="18" charset="0"/>
                <a:cs typeface="Times New Roman" panose="02020603050405020304" pitchFamily="18" charset="0"/>
              </a:rPr>
              <a:t/>
            </a:r>
            <a:br>
              <a:rPr lang="en-US" sz="4000" cap="none">
                <a:solidFill>
                  <a:srgbClr val="0000FF"/>
                </a:solidFill>
                <a:latin typeface="Times New Roman" panose="02020603050405020304" pitchFamily="18" charset="0"/>
                <a:cs typeface="Times New Roman" panose="02020603050405020304" pitchFamily="18" charset="0"/>
              </a:rPr>
            </a:b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366654"/>
            <a:ext cx="12192000" cy="2308324"/>
          </a:xfrm>
          <a:prstGeom prst="rect">
            <a:avLst/>
          </a:prstGeom>
          <a:noFill/>
        </p:spPr>
        <p:txBody>
          <a:bodyPr wrap="square" rtlCol="0">
            <a:spAutoFit/>
          </a:bodyPr>
          <a:lstStyle/>
          <a:p>
            <a:pPr algn="just"/>
            <a:r>
              <a:rPr lang="en-US" smtClean="0"/>
              <a:t>	</a:t>
            </a:r>
            <a:r>
              <a:rPr lang="en-US" sz="3600" smtClean="0">
                <a:solidFill>
                  <a:srgbClr val="FF0000"/>
                </a:solidFill>
                <a:latin typeface="Times New Roman" pitchFamily="18" charset="0"/>
                <a:cs typeface="Times New Roman" pitchFamily="18" charset="0"/>
              </a:rPr>
              <a:t>Nếu em là Nam em sẽ nói với Bình là chúng mình không nên chạy đua vì chạy đua là rất nguy hiểm cho của mình và những người cùng tham gia giao thông, bạn hãy tuân thu luật giao thông.</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00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3579849"/>
          </a:xfrm>
        </p:spPr>
        <p:txBody>
          <a:bodyPr>
            <a:normAutofit fontScale="25000" lnSpcReduction="20000"/>
          </a:bodyPr>
          <a:lstStyle/>
          <a:p>
            <a:pPr algn="just"/>
            <a:r>
              <a:rPr lang="en-US" sz="3200" b="0" smtClean="0">
                <a:solidFill>
                  <a:srgbClr val="0000FF"/>
                </a:solidFill>
                <a:latin typeface="Times New Roman" panose="02020603050405020304" pitchFamily="18" charset="0"/>
                <a:ea typeface="+mj-ea"/>
                <a:cs typeface="Times New Roman" panose="02020603050405020304" pitchFamily="18" charset="0"/>
              </a:rPr>
              <a:t>	</a:t>
            </a:r>
            <a:r>
              <a:rPr lang="en-US" sz="14400" b="0" smtClean="0">
                <a:solidFill>
                  <a:srgbClr val="0000FF"/>
                </a:solidFill>
                <a:latin typeface="Times New Roman" panose="02020603050405020304" pitchFamily="18" charset="0"/>
                <a:ea typeface="+mj-ea"/>
                <a:cs typeface="Times New Roman" panose="02020603050405020304" pitchFamily="18" charset="0"/>
              </a:rPr>
              <a:t>Tình </a:t>
            </a:r>
            <a:r>
              <a:rPr lang="en-US" sz="14400" b="0">
                <a:solidFill>
                  <a:srgbClr val="0000FF"/>
                </a:solidFill>
                <a:latin typeface="Times New Roman" panose="02020603050405020304" pitchFamily="18" charset="0"/>
                <a:ea typeface="+mj-ea"/>
                <a:cs typeface="Times New Roman" panose="02020603050405020304" pitchFamily="18" charset="0"/>
              </a:rPr>
              <a:t>huống 2: </a:t>
            </a:r>
            <a:r>
              <a:rPr lang="en-US" sz="14400" b="0" smtClean="0">
                <a:solidFill>
                  <a:srgbClr val="0000FF"/>
                </a:solidFill>
                <a:latin typeface="Times New Roman" panose="02020603050405020304" pitchFamily="18" charset="0"/>
                <a:ea typeface="+mj-ea"/>
                <a:cs typeface="Times New Roman" panose="02020603050405020304" pitchFamily="18" charset="0"/>
              </a:rPr>
              <a:t>Bông </a:t>
            </a:r>
            <a:r>
              <a:rPr lang="en-US" sz="14400" b="0">
                <a:solidFill>
                  <a:srgbClr val="0000FF"/>
                </a:solidFill>
                <a:latin typeface="Times New Roman" panose="02020603050405020304" pitchFamily="18" charset="0"/>
                <a:ea typeface="+mj-ea"/>
                <a:cs typeface="Times New Roman" panose="02020603050405020304" pitchFamily="18" charset="0"/>
              </a:rPr>
              <a:t>và </a:t>
            </a:r>
            <a:r>
              <a:rPr lang="en-US" sz="14400" b="0" smtClean="0">
                <a:solidFill>
                  <a:srgbClr val="0000FF"/>
                </a:solidFill>
                <a:latin typeface="Times New Roman" panose="02020603050405020304" pitchFamily="18" charset="0"/>
                <a:ea typeface="+mj-ea"/>
                <a:cs typeface="Times New Roman" panose="02020603050405020304" pitchFamily="18" charset="0"/>
              </a:rPr>
              <a:t>Bống </a:t>
            </a:r>
            <a:r>
              <a:rPr lang="en-US" sz="14400" b="0">
                <a:solidFill>
                  <a:srgbClr val="0000FF"/>
                </a:solidFill>
                <a:latin typeface="Times New Roman" panose="02020603050405020304" pitchFamily="18" charset="0"/>
                <a:ea typeface="+mj-ea"/>
                <a:cs typeface="Times New Roman" panose="02020603050405020304" pitchFamily="18" charset="0"/>
              </a:rPr>
              <a:t>đi học bằng xe đạp. Đến đoạn </a:t>
            </a:r>
            <a:r>
              <a:rPr lang="en-US" sz="14400" b="0" smtClean="0">
                <a:solidFill>
                  <a:srgbClr val="0000FF"/>
                </a:solidFill>
                <a:latin typeface="Times New Roman" panose="02020603050405020304" pitchFamily="18" charset="0"/>
                <a:ea typeface="+mj-ea"/>
                <a:cs typeface="Times New Roman" panose="02020603050405020304" pitchFamily="18" charset="0"/>
              </a:rPr>
              <a:t>giao nhau</a:t>
            </a:r>
          </a:p>
          <a:p>
            <a:pPr algn="just"/>
            <a:r>
              <a:rPr lang="en-US" sz="14400" b="0" smtClean="0">
                <a:solidFill>
                  <a:srgbClr val="0000FF"/>
                </a:solidFill>
                <a:latin typeface="Times New Roman" panose="02020603050405020304" pitchFamily="18" charset="0"/>
                <a:ea typeface="+mj-ea"/>
                <a:cs typeface="Times New Roman" panose="02020603050405020304" pitchFamily="18" charset="0"/>
              </a:rPr>
              <a:t>giữa </a:t>
            </a:r>
            <a:r>
              <a:rPr lang="en-US" sz="14400" b="0">
                <a:solidFill>
                  <a:srgbClr val="0000FF"/>
                </a:solidFill>
                <a:latin typeface="Times New Roman" panose="02020603050405020304" pitchFamily="18" charset="0"/>
                <a:ea typeface="+mj-ea"/>
                <a:cs typeface="Times New Roman" panose="02020603050405020304" pitchFamily="18" charset="0"/>
              </a:rPr>
              <a:t>đường sắt với đường bộ, gác chăn an toàn vừa được hạ xuống, </a:t>
            </a:r>
            <a:r>
              <a:rPr lang="en-US" sz="14400" b="0" smtClean="0">
                <a:solidFill>
                  <a:srgbClr val="0000FF"/>
                </a:solidFill>
                <a:latin typeface="Times New Roman" panose="02020603050405020304" pitchFamily="18" charset="0"/>
                <a:ea typeface="+mj-ea"/>
                <a:cs typeface="Times New Roman" panose="02020603050405020304" pitchFamily="18" charset="0"/>
              </a:rPr>
              <a:t>đèn</a:t>
            </a:r>
          </a:p>
          <a:p>
            <a:pPr algn="just"/>
            <a:r>
              <a:rPr lang="en-US" sz="14400" b="0" smtClean="0">
                <a:solidFill>
                  <a:srgbClr val="0000FF"/>
                </a:solidFill>
                <a:latin typeface="Times New Roman" panose="02020603050405020304" pitchFamily="18" charset="0"/>
                <a:ea typeface="+mj-ea"/>
                <a:cs typeface="Times New Roman" panose="02020603050405020304" pitchFamily="18" charset="0"/>
              </a:rPr>
              <a:t>tín </a:t>
            </a:r>
            <a:r>
              <a:rPr lang="en-US" sz="14400" b="0">
                <a:solidFill>
                  <a:srgbClr val="0000FF"/>
                </a:solidFill>
                <a:latin typeface="Times New Roman" panose="02020603050405020304" pitchFamily="18" charset="0"/>
                <a:ea typeface="+mj-ea"/>
                <a:cs typeface="Times New Roman" panose="02020603050405020304" pitchFamily="18" charset="0"/>
              </a:rPr>
              <a:t>hiệu báo các phương tiện dừng lại, nhường đường cho tàu hỏa, </a:t>
            </a:r>
            <a:r>
              <a:rPr lang="en-US" sz="14400" b="0" smtClean="0">
                <a:solidFill>
                  <a:srgbClr val="0000FF"/>
                </a:solidFill>
                <a:latin typeface="Times New Roman" panose="02020603050405020304" pitchFamily="18" charset="0"/>
                <a:ea typeface="+mj-ea"/>
                <a:cs typeface="Times New Roman" panose="02020603050405020304" pitchFamily="18" charset="0"/>
              </a:rPr>
              <a:t>Bông </a:t>
            </a:r>
          </a:p>
          <a:p>
            <a:pPr algn="just"/>
            <a:r>
              <a:rPr lang="en-US" sz="14400" b="0" smtClean="0">
                <a:solidFill>
                  <a:srgbClr val="0000FF"/>
                </a:solidFill>
                <a:latin typeface="Times New Roman" panose="02020603050405020304" pitchFamily="18" charset="0"/>
                <a:ea typeface="+mj-ea"/>
                <a:cs typeface="Times New Roman" panose="02020603050405020304" pitchFamily="18" charset="0"/>
              </a:rPr>
              <a:t>nói </a:t>
            </a:r>
            <a:r>
              <a:rPr lang="en-US" sz="14400" b="0">
                <a:solidFill>
                  <a:srgbClr val="0000FF"/>
                </a:solidFill>
                <a:latin typeface="Times New Roman" panose="02020603050405020304" pitchFamily="18" charset="0"/>
                <a:ea typeface="+mj-ea"/>
                <a:cs typeface="Times New Roman" panose="02020603050405020304" pitchFamily="18" charset="0"/>
              </a:rPr>
              <a:t>với </a:t>
            </a:r>
            <a:r>
              <a:rPr lang="en-US" sz="14400" b="0" smtClean="0">
                <a:solidFill>
                  <a:srgbClr val="0000FF"/>
                </a:solidFill>
                <a:latin typeface="Times New Roman" panose="02020603050405020304" pitchFamily="18" charset="0"/>
                <a:ea typeface="+mj-ea"/>
                <a:cs typeface="Times New Roman" panose="02020603050405020304" pitchFamily="18" charset="0"/>
              </a:rPr>
              <a:t>Bống</a:t>
            </a:r>
            <a:r>
              <a:rPr lang="en-US" sz="14400" b="0">
                <a:solidFill>
                  <a:srgbClr val="0000FF"/>
                </a:solidFill>
                <a:latin typeface="Times New Roman" panose="02020603050405020304" pitchFamily="18" charset="0"/>
                <a:ea typeface="+mj-ea"/>
                <a:cs typeface="Times New Roman" panose="02020603050405020304" pitchFamily="18" charset="0"/>
              </a:rPr>
              <a:t>: </a:t>
            </a:r>
            <a:r>
              <a:rPr lang="en-US" sz="14400" b="0" smtClean="0">
                <a:solidFill>
                  <a:srgbClr val="0000FF"/>
                </a:solidFill>
                <a:latin typeface="Times New Roman" panose="02020603050405020304" pitchFamily="18" charset="0"/>
                <a:ea typeface="+mj-ea"/>
                <a:cs typeface="Times New Roman" panose="02020603050405020304" pitchFamily="18" charset="0"/>
              </a:rPr>
              <a:t>“Hay </a:t>
            </a:r>
            <a:r>
              <a:rPr lang="en-US" sz="14400" b="0">
                <a:solidFill>
                  <a:srgbClr val="0000FF"/>
                </a:solidFill>
                <a:latin typeface="Times New Roman" panose="02020603050405020304" pitchFamily="18" charset="0"/>
                <a:ea typeface="+mj-ea"/>
                <a:cs typeface="Times New Roman" panose="02020603050405020304" pitchFamily="18" charset="0"/>
              </a:rPr>
              <a:t>là chúng mình cứ lách qua đi, tàu hỏa còn lâu </a:t>
            </a:r>
            <a:r>
              <a:rPr lang="en-US" sz="14400" b="0" smtClean="0">
                <a:solidFill>
                  <a:srgbClr val="0000FF"/>
                </a:solidFill>
                <a:latin typeface="Times New Roman" panose="02020603050405020304" pitchFamily="18" charset="0"/>
                <a:ea typeface="+mj-ea"/>
                <a:cs typeface="Times New Roman" panose="02020603050405020304" pitchFamily="18" charset="0"/>
              </a:rPr>
              <a:t>mới</a:t>
            </a:r>
          </a:p>
          <a:p>
            <a:r>
              <a:rPr lang="en-US" sz="14400" b="0" smtClean="0">
                <a:solidFill>
                  <a:srgbClr val="0000FF"/>
                </a:solidFill>
                <a:latin typeface="Times New Roman" panose="02020603050405020304" pitchFamily="18" charset="0"/>
                <a:ea typeface="+mj-ea"/>
                <a:cs typeface="Times New Roman" panose="02020603050405020304" pitchFamily="18" charset="0"/>
              </a:rPr>
              <a:t>tơi”. Nếu </a:t>
            </a:r>
            <a:r>
              <a:rPr lang="en-US" sz="14400" b="0">
                <a:solidFill>
                  <a:srgbClr val="0000FF"/>
                </a:solidFill>
                <a:latin typeface="Times New Roman" panose="02020603050405020304" pitchFamily="18" charset="0"/>
                <a:ea typeface="+mj-ea"/>
                <a:cs typeface="Times New Roman" panose="02020603050405020304" pitchFamily="18" charset="0"/>
              </a:rPr>
              <a:t>em là </a:t>
            </a:r>
            <a:r>
              <a:rPr lang="en-US" sz="14400" b="0" smtClean="0">
                <a:solidFill>
                  <a:srgbClr val="0000FF"/>
                </a:solidFill>
                <a:latin typeface="Times New Roman" panose="02020603050405020304" pitchFamily="18" charset="0"/>
                <a:ea typeface="+mj-ea"/>
                <a:cs typeface="Times New Roman" panose="02020603050405020304" pitchFamily="18" charset="0"/>
              </a:rPr>
              <a:t>Bống </a:t>
            </a:r>
            <a:r>
              <a:rPr lang="en-US" sz="14400" b="0">
                <a:solidFill>
                  <a:srgbClr val="0000FF"/>
                </a:solidFill>
                <a:latin typeface="Times New Roman" panose="02020603050405020304" pitchFamily="18" charset="0"/>
                <a:ea typeface="+mj-ea"/>
                <a:cs typeface="Times New Roman" panose="02020603050405020304" pitchFamily="18" charset="0"/>
              </a:rPr>
              <a:t>em </a:t>
            </a:r>
            <a:r>
              <a:rPr lang="en-US" sz="14400" b="0" smtClean="0">
                <a:solidFill>
                  <a:srgbClr val="0000FF"/>
                </a:solidFill>
                <a:latin typeface="Times New Roman" panose="02020603050405020304" pitchFamily="18" charset="0"/>
                <a:ea typeface="+mj-ea"/>
                <a:cs typeface="Times New Roman" panose="02020603050405020304" pitchFamily="18" charset="0"/>
              </a:rPr>
              <a:t>sẽ </a:t>
            </a:r>
            <a:r>
              <a:rPr lang="en-US" sz="14400" b="0">
                <a:solidFill>
                  <a:srgbClr val="0000FF"/>
                </a:solidFill>
                <a:latin typeface="Times New Roman" panose="02020603050405020304" pitchFamily="18" charset="0"/>
                <a:ea typeface="+mj-ea"/>
                <a:cs typeface="Times New Roman" panose="02020603050405020304" pitchFamily="18" charset="0"/>
              </a:rPr>
              <a:t>làm </a:t>
            </a:r>
            <a:r>
              <a:rPr lang="en-US" sz="14400" b="0" smtClean="0">
                <a:solidFill>
                  <a:srgbClr val="0000FF"/>
                </a:solidFill>
                <a:latin typeface="Times New Roman" panose="02020603050405020304" pitchFamily="18" charset="0"/>
                <a:ea typeface="+mj-ea"/>
                <a:cs typeface="Times New Roman" panose="02020603050405020304" pitchFamily="18" charset="0"/>
              </a:rPr>
              <a:t>gì ?</a:t>
            </a:r>
            <a:r>
              <a:rPr lang="en-US" sz="14400" b="0">
                <a:solidFill>
                  <a:srgbClr val="0000FF"/>
                </a:solidFill>
                <a:latin typeface="Times New Roman" panose="02020603050405020304" pitchFamily="18" charset="0"/>
                <a:ea typeface="+mj-ea"/>
                <a:cs typeface="Times New Roman" panose="02020603050405020304" pitchFamily="18" charset="0"/>
              </a:rPr>
              <a:t/>
            </a:r>
            <a:br>
              <a:rPr lang="en-US" sz="14400" b="0">
                <a:solidFill>
                  <a:srgbClr val="0000FF"/>
                </a:solidFill>
                <a:latin typeface="Times New Roman" panose="02020603050405020304" pitchFamily="18" charset="0"/>
                <a:ea typeface="+mj-ea"/>
                <a:cs typeface="Times New Roman" panose="02020603050405020304" pitchFamily="18" charset="0"/>
              </a:rPr>
            </a:br>
            <a:endParaRPr lang="en-US" sz="14400">
              <a:solidFill>
                <a:srgbClr val="0000FF"/>
              </a:solidFill>
            </a:endParaRPr>
          </a:p>
        </p:txBody>
      </p:sp>
      <p:sp>
        <p:nvSpPr>
          <p:cNvPr id="4" name="TextBox 3"/>
          <p:cNvSpPr txBox="1"/>
          <p:nvPr/>
        </p:nvSpPr>
        <p:spPr>
          <a:xfrm>
            <a:off x="0" y="4507284"/>
            <a:ext cx="12039600" cy="1200329"/>
          </a:xfrm>
          <a:prstGeom prst="rect">
            <a:avLst/>
          </a:prstGeom>
          <a:noFill/>
        </p:spPr>
        <p:txBody>
          <a:bodyPr wrap="square" rtlCol="0">
            <a:spAutoFit/>
          </a:bodyPr>
          <a:lstStyle/>
          <a:p>
            <a:pPr algn="just"/>
            <a:r>
              <a:rPr lang="en-US" smtClean="0"/>
              <a:t>	</a:t>
            </a:r>
            <a:r>
              <a:rPr lang="en-US" sz="3600" smtClean="0">
                <a:solidFill>
                  <a:srgbClr val="FF0000"/>
                </a:solidFill>
                <a:latin typeface="Times New Roman" pitchFamily="18" charset="0"/>
                <a:cs typeface="Times New Roman" pitchFamily="18" charset="0"/>
              </a:rPr>
              <a:t>Nếu em là Bống em sẽ nói với bạn là bạn nên đợi cho tàu hỏa đi qua, gác chắn nhấc lên rồi bạn hãy đi qua.</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32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8873"/>
          </a:xfrm>
        </p:spPr>
        <p:txBody>
          <a:bodyPr>
            <a:normAutofit/>
          </a:bodyPr>
          <a:lstStyle/>
          <a:p>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1165"/>
            <a:ext cx="12192000" cy="6206835"/>
          </a:xfrm>
        </p:spPr>
      </p:pic>
    </p:spTree>
    <p:extLst>
      <p:ext uri="{BB962C8B-B14F-4D97-AF65-F5344CB8AC3E}">
        <p14:creationId xmlns:p14="http://schemas.microsoft.com/office/powerpoint/2010/main" val="120892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pPr algn="just">
              <a:lnSpc>
                <a:spcPct val="115000"/>
              </a:lnSpc>
              <a:spcBef>
                <a:spcPts val="200"/>
              </a:spcBef>
              <a:spcAft>
                <a:spcPts val="200"/>
              </a:spcAft>
            </a:pPr>
            <a:r>
              <a:rPr lang="en-US" sz="3200" smtClean="0">
                <a:solidFill>
                  <a:srgbClr val="000000"/>
                </a:solidFill>
                <a:latin typeface="Times New Roman" pitchFamily="18" charset="0"/>
                <a:ea typeface="SimSun"/>
                <a:cs typeface="Times New Roman" pitchFamily="18" charset="0"/>
              </a:rPr>
              <a:t>	</a:t>
            </a:r>
            <a:r>
              <a:rPr lang="en-US" sz="3200" smtClean="0">
                <a:solidFill>
                  <a:srgbClr val="0000FF"/>
                </a:solidFill>
                <a:latin typeface="Times New Roman" pitchFamily="18" charset="0"/>
                <a:ea typeface="SimSun"/>
                <a:cs typeface="Times New Roman" pitchFamily="18" charset="0"/>
              </a:rPr>
              <a:t>Mục tiêu</a:t>
            </a:r>
          </a:p>
          <a:p>
            <a:pPr algn="just">
              <a:lnSpc>
                <a:spcPct val="115000"/>
              </a:lnSpc>
              <a:spcBef>
                <a:spcPts val="200"/>
              </a:spcBef>
              <a:spcAft>
                <a:spcPts val="200"/>
              </a:spcAft>
            </a:pPr>
            <a:r>
              <a:rPr lang="en-US" sz="3200" smtClean="0">
                <a:solidFill>
                  <a:srgbClr val="FF0000"/>
                </a:solidFill>
                <a:latin typeface="Times New Roman" pitchFamily="18" charset="0"/>
                <a:ea typeface="SimSun"/>
                <a:cs typeface="Times New Roman" pitchFamily="18" charset="0"/>
              </a:rPr>
              <a:t>	- </a:t>
            </a:r>
            <a:r>
              <a:rPr lang="en-US" sz="3200">
                <a:solidFill>
                  <a:srgbClr val="FF0000"/>
                </a:solidFill>
                <a:latin typeface="Times New Roman" pitchFamily="18" charset="0"/>
                <a:ea typeface="SimSun"/>
                <a:cs typeface="Times New Roman" pitchFamily="18" charset="0"/>
              </a:rPr>
              <a:t>Biết cách điều khiển xe đạp an toàn khi tham gia giao thông</a:t>
            </a:r>
            <a:r>
              <a:rPr lang="vi-VN" sz="3200">
                <a:solidFill>
                  <a:srgbClr val="FF0000"/>
                </a:solidFill>
                <a:latin typeface="Times New Roman" pitchFamily="18" charset="0"/>
                <a:ea typeface="SimSun"/>
                <a:cs typeface="Times New Roman" pitchFamily="18" charset="0"/>
              </a:rPr>
              <a:t>;</a:t>
            </a:r>
            <a:endParaRPr lang="en-US" sz="3200">
              <a:solidFill>
                <a:srgbClr val="FF0000"/>
              </a:solidFill>
              <a:latin typeface="Times New Roman" pitchFamily="18" charset="0"/>
              <a:ea typeface="Calibri"/>
              <a:cs typeface="Times New Roman" pitchFamily="18" charset="0"/>
            </a:endParaRPr>
          </a:p>
          <a:p>
            <a:pPr algn="just">
              <a:lnSpc>
                <a:spcPct val="115000"/>
              </a:lnSpc>
              <a:spcBef>
                <a:spcPts val="200"/>
              </a:spcBef>
              <a:spcAft>
                <a:spcPts val="200"/>
              </a:spcAft>
            </a:pPr>
            <a:r>
              <a:rPr lang="en-US" sz="3200" smtClean="0">
                <a:solidFill>
                  <a:srgbClr val="FF0000"/>
                </a:solidFill>
                <a:latin typeface="Times New Roman" pitchFamily="18" charset="0"/>
                <a:ea typeface="SimSun"/>
                <a:cs typeface="Times New Roman" pitchFamily="18" charset="0"/>
              </a:rPr>
              <a:t>	- </a:t>
            </a:r>
            <a:r>
              <a:rPr lang="en-US" sz="3200">
                <a:solidFill>
                  <a:srgbClr val="FF0000"/>
                </a:solidFill>
                <a:latin typeface="Times New Roman" pitchFamily="18" charset="0"/>
                <a:ea typeface="SimSun"/>
                <a:cs typeface="Times New Roman" pitchFamily="18" charset="0"/>
              </a:rPr>
              <a:t>Nắm</a:t>
            </a:r>
            <a:r>
              <a:rPr lang="vi-VN" sz="3200">
                <a:solidFill>
                  <a:srgbClr val="FF0000"/>
                </a:solidFill>
                <a:latin typeface="Times New Roman" pitchFamily="18" charset="0"/>
                <a:ea typeface="SimSun"/>
                <a:cs typeface="Times New Roman" pitchFamily="18" charset="0"/>
              </a:rPr>
              <a:t> được một số quy định về an toàn giao thông dành cho xe đạp;</a:t>
            </a:r>
            <a:endParaRPr lang="en-US" sz="3200">
              <a:solidFill>
                <a:srgbClr val="FF0000"/>
              </a:solidFill>
              <a:latin typeface="Times New Roman" pitchFamily="18" charset="0"/>
              <a:ea typeface="Calibri"/>
              <a:cs typeface="Times New Roman" pitchFamily="18" charset="0"/>
            </a:endParaRPr>
          </a:p>
          <a:p>
            <a:pPr algn="just">
              <a:lnSpc>
                <a:spcPct val="115000"/>
              </a:lnSpc>
              <a:spcBef>
                <a:spcPts val="200"/>
              </a:spcBef>
              <a:spcAft>
                <a:spcPts val="200"/>
              </a:spcAft>
            </a:pPr>
            <a:r>
              <a:rPr lang="en-US" sz="3200" smtClean="0">
                <a:solidFill>
                  <a:srgbClr val="FF0000"/>
                </a:solidFill>
                <a:latin typeface="Times New Roman" pitchFamily="18" charset="0"/>
                <a:ea typeface="SimSun"/>
                <a:cs typeface="Times New Roman" pitchFamily="18" charset="0"/>
              </a:rPr>
              <a:t>	</a:t>
            </a:r>
            <a:r>
              <a:rPr lang="vi-VN" sz="3200" smtClean="0">
                <a:solidFill>
                  <a:srgbClr val="FF0000"/>
                </a:solidFill>
                <a:latin typeface="Times New Roman" pitchFamily="18" charset="0"/>
                <a:ea typeface="SimSun"/>
                <a:cs typeface="Times New Roman" pitchFamily="18" charset="0"/>
              </a:rPr>
              <a:t>- </a:t>
            </a:r>
            <a:r>
              <a:rPr lang="vi-VN" sz="3200">
                <a:solidFill>
                  <a:srgbClr val="FF0000"/>
                </a:solidFill>
                <a:latin typeface="Times New Roman" pitchFamily="18" charset="0"/>
                <a:ea typeface="SimSun"/>
                <a:cs typeface="Times New Roman" pitchFamily="18" charset="0"/>
              </a:rPr>
              <a:t>Thực hiện các điều kiện đảm bảo an toàn khi điều khiển xe đạp tham gia giao thông;</a:t>
            </a:r>
            <a:endParaRPr lang="en-US" sz="3200">
              <a:solidFill>
                <a:srgbClr val="FF0000"/>
              </a:solidFill>
              <a:latin typeface="Times New Roman" pitchFamily="18" charset="0"/>
              <a:ea typeface="Calibri"/>
              <a:cs typeface="Times New Roman" pitchFamily="18" charset="0"/>
            </a:endParaRPr>
          </a:p>
          <a:p>
            <a:pPr algn="just">
              <a:lnSpc>
                <a:spcPct val="115000"/>
              </a:lnSpc>
              <a:spcBef>
                <a:spcPts val="200"/>
              </a:spcBef>
              <a:spcAft>
                <a:spcPts val="200"/>
              </a:spcAft>
            </a:pPr>
            <a:r>
              <a:rPr lang="en-US" sz="3200" smtClean="0">
                <a:solidFill>
                  <a:srgbClr val="FF0000"/>
                </a:solidFill>
                <a:latin typeface="Times New Roman" pitchFamily="18" charset="0"/>
                <a:ea typeface="SimSun"/>
                <a:cs typeface="Times New Roman" pitchFamily="18" charset="0"/>
              </a:rPr>
              <a:t>	- </a:t>
            </a:r>
            <a:r>
              <a:rPr lang="en-US" sz="3200">
                <a:solidFill>
                  <a:srgbClr val="FF0000"/>
                </a:solidFill>
                <a:latin typeface="Times New Roman" pitchFamily="18" charset="0"/>
                <a:ea typeface="SimSun"/>
                <a:cs typeface="Times New Roman" pitchFamily="18" charset="0"/>
              </a:rPr>
              <a:t>Nhận biết những hành vi điều khiển xe đạp không an toàn.</a:t>
            </a:r>
            <a:endParaRPr lang="en-US" sz="3200">
              <a:solidFill>
                <a:srgbClr val="FF0000"/>
              </a:solidFill>
              <a:latin typeface="Times New Roman" pitchFamily="18" charset="0"/>
              <a:ea typeface="Calibri"/>
              <a:cs typeface="Times New Roman" pitchFamily="18" charset="0"/>
            </a:endParaRPr>
          </a:p>
          <a:p>
            <a:pPr algn="just"/>
            <a:r>
              <a:rPr lang="en-US" sz="3200" smtClean="0">
                <a:solidFill>
                  <a:srgbClr val="FF0000"/>
                </a:solidFill>
                <a:latin typeface="Times New Roman" pitchFamily="18" charset="0"/>
                <a:ea typeface="SimSun"/>
                <a:cs typeface="Times New Roman" pitchFamily="18" charset="0"/>
              </a:rPr>
              <a:t>	- </a:t>
            </a:r>
            <a:r>
              <a:rPr lang="vi-VN" sz="3200">
                <a:solidFill>
                  <a:srgbClr val="FF0000"/>
                </a:solidFill>
                <a:latin typeface="Times New Roman" pitchFamily="18" charset="0"/>
                <a:ea typeface="SimSun"/>
                <a:cs typeface="Times New Roman" pitchFamily="18" charset="0"/>
              </a:rPr>
              <a:t>N</a:t>
            </a:r>
            <a:r>
              <a:rPr lang="en-US" sz="3200">
                <a:solidFill>
                  <a:srgbClr val="FF0000"/>
                </a:solidFill>
                <a:latin typeface="Times New Roman" pitchFamily="18" charset="0"/>
                <a:ea typeface="SimSun"/>
                <a:cs typeface="Times New Roman" pitchFamily="18" charset="0"/>
              </a:rPr>
              <a:t>hắc nhở</a:t>
            </a:r>
            <a:r>
              <a:rPr lang="vi-VN" sz="3200">
                <a:solidFill>
                  <a:srgbClr val="FF0000"/>
                </a:solidFill>
                <a:latin typeface="Times New Roman" pitchFamily="18" charset="0"/>
                <a:ea typeface="SimSun"/>
                <a:cs typeface="Times New Roman" pitchFamily="18" charset="0"/>
              </a:rPr>
              <a:t> và chia sẻ </a:t>
            </a:r>
            <a:r>
              <a:rPr lang="en-US" sz="3200">
                <a:solidFill>
                  <a:srgbClr val="FF0000"/>
                </a:solidFill>
                <a:latin typeface="Times New Roman" pitchFamily="18" charset="0"/>
                <a:ea typeface="Calibri"/>
                <a:cs typeface="Times New Roman" pitchFamily="18" charset="0"/>
              </a:rPr>
              <a:t>người khác</a:t>
            </a:r>
            <a:r>
              <a:rPr lang="vi-VN" sz="3200">
                <a:solidFill>
                  <a:srgbClr val="FF0000"/>
                </a:solidFill>
                <a:latin typeface="Times New Roman" pitchFamily="18" charset="0"/>
                <a:ea typeface="Calibri"/>
                <a:cs typeface="Times New Roman" pitchFamily="18" charset="0"/>
              </a:rPr>
              <a:t> về</a:t>
            </a:r>
            <a:r>
              <a:rPr lang="en-US" sz="3200">
                <a:solidFill>
                  <a:srgbClr val="FF0000"/>
                </a:solidFill>
                <a:latin typeface="Times New Roman" pitchFamily="18" charset="0"/>
                <a:ea typeface="Calibri"/>
                <a:cs typeface="Times New Roman" pitchFamily="18" charset="0"/>
              </a:rPr>
              <a:t> việc điều khiển xe đạp an toàn, phòng tránh những hành vi điều khiển xe đạp không an toàn</a:t>
            </a:r>
            <a:r>
              <a:rPr lang="en-US" sz="3200">
                <a:solidFill>
                  <a:srgbClr val="000000"/>
                </a:solidFill>
                <a:latin typeface="Times New Roman" pitchFamily="18" charset="0"/>
                <a:ea typeface="Calibri"/>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910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82"/>
            <a:ext cx="12192000" cy="4779818"/>
          </a:xfrm>
          <a:prstGeom prst="rect">
            <a:avLst/>
          </a:prstGeom>
        </p:spPr>
      </p:pic>
      <p:sp>
        <p:nvSpPr>
          <p:cNvPr id="2" name="TextBox 1"/>
          <p:cNvSpPr txBox="1"/>
          <p:nvPr/>
        </p:nvSpPr>
        <p:spPr>
          <a:xfrm>
            <a:off x="0" y="0"/>
            <a:ext cx="12095018" cy="2062103"/>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1. Tìm hiểu các bước điều khiển xe đạp an toàn</a:t>
            </a:r>
          </a:p>
          <a:p>
            <a:r>
              <a:rPr lang="en-US" sz="3200" smtClean="0">
                <a:solidFill>
                  <a:srgbClr val="0000FF"/>
                </a:solidFill>
                <a:latin typeface="Times New Roman" pitchFamily="18" charset="0"/>
                <a:cs typeface="Times New Roman" pitchFamily="18" charset="0"/>
              </a:rPr>
              <a:t>	a. Chuẩn bị</a:t>
            </a:r>
          </a:p>
          <a:p>
            <a:r>
              <a:rPr lang="en-US" sz="3200" smtClean="0">
                <a:solidFill>
                  <a:srgbClr val="0000FF"/>
                </a:solidFill>
                <a:latin typeface="Times New Roman" pitchFamily="18" charset="0"/>
                <a:cs typeface="Times New Roman" pitchFamily="18" charset="0"/>
              </a:rPr>
              <a:t>	Quan sát tranh và cho biết những việc cần làm trước khi điều khiển xe.</a:t>
            </a:r>
            <a:endParaRPr lang="en-US" sz="32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821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1"/>
            <a:ext cx="12192000" cy="1745672"/>
          </a:xfrm>
        </p:spPr>
        <p:txBody>
          <a:bodyPr>
            <a:normAutofit/>
          </a:bodyPr>
          <a:lstStyle/>
          <a:p>
            <a:pPr marL="0" indent="0" algn="just"/>
            <a:r>
              <a:rPr lang="en-US" sz="4000" b="0" smtClean="0">
                <a:solidFill>
                  <a:srgbClr val="0000FF"/>
                </a:solidFill>
                <a:latin typeface="Times New Roman" pitchFamily="18" charset="0"/>
                <a:cs typeface="Times New Roman" pitchFamily="18" charset="0"/>
              </a:rPr>
              <a:t>	- Những việc cần làm trước khi điều khiển xe là: </a:t>
            </a:r>
            <a:r>
              <a:rPr lang="en-US" sz="4000" b="0" smtClean="0">
                <a:solidFill>
                  <a:srgbClr val="FF0000"/>
                </a:solidFill>
                <a:latin typeface="Times New Roman" pitchFamily="18" charset="0"/>
                <a:cs typeface="Times New Roman" pitchFamily="18" charset="0"/>
              </a:rPr>
              <a:t>Xiết</a:t>
            </a:r>
          </a:p>
          <a:p>
            <a:pPr marL="0" indent="0" algn="just"/>
            <a:r>
              <a:rPr lang="en-US" sz="4000" b="0" smtClean="0">
                <a:solidFill>
                  <a:srgbClr val="FF0000"/>
                </a:solidFill>
                <a:latin typeface="Times New Roman" pitchFamily="18" charset="0"/>
                <a:cs typeface="Times New Roman" pitchFamily="18" charset="0"/>
              </a:rPr>
              <a:t>chặt ốc yên xe, kiểm tra thắng xe, hơi ở bánh xe, tay lái.</a:t>
            </a:r>
          </a:p>
        </p:txBody>
      </p:sp>
    </p:spTree>
    <p:extLst>
      <p:ext uri="{BB962C8B-B14F-4D97-AF65-F5344CB8AC3E}">
        <p14:creationId xmlns:p14="http://schemas.microsoft.com/office/powerpoint/2010/main" val="235828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925783"/>
          </a:xfrm>
        </p:spPr>
        <p:txBody>
          <a:bodyPr>
            <a:normAutofit fontScale="90000"/>
          </a:bodyPr>
          <a:lstStyle/>
          <a:p>
            <a:r>
              <a:rPr lang="en-US" sz="3600" cap="none" smtClean="0">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b. Điều khiển xe đạp</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Quan sát tranh và nêu cách điều khiển xe đạp của  các bạn trong tranh.</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So sánh cách điều khiển xe đạp của em và các bạn.</a:t>
            </a: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3997"/>
          <a:stretch/>
        </p:blipFill>
        <p:spPr>
          <a:xfrm>
            <a:off x="0" y="1967779"/>
            <a:ext cx="12192000" cy="3546329"/>
          </a:xfrm>
        </p:spPr>
      </p:pic>
      <p:sp>
        <p:nvSpPr>
          <p:cNvPr id="3" name="TextBox 2"/>
          <p:cNvSpPr txBox="1"/>
          <p:nvPr/>
        </p:nvSpPr>
        <p:spPr>
          <a:xfrm>
            <a:off x="1" y="5597236"/>
            <a:ext cx="121920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Cách điều khiển xe của bạn ở hình 1 chạy nhanh, bạn ở hình 2 chạy đúng luật.</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06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63782"/>
          </a:xfrm>
        </p:spPr>
        <p:txBody>
          <a:bodyPr>
            <a:normAutofit fontScale="90000"/>
          </a:bodyPr>
          <a:lstStyle/>
          <a:p>
            <a:r>
              <a:rPr lang="en-US" sz="3600" cap="none" smtClean="0">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c. Dừng và đỗ xe</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Các bạn trong tranh thực hiện việc dừng và đỗ xe như thế nào ?</a:t>
            </a: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81" b="27842"/>
          <a:stretch/>
        </p:blipFill>
        <p:spPr bwMode="auto">
          <a:xfrm>
            <a:off x="0" y="1233054"/>
            <a:ext cx="12192000" cy="423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472545"/>
            <a:ext cx="12192000" cy="1200329"/>
          </a:xfrm>
          <a:prstGeom prst="rect">
            <a:avLst/>
          </a:prstGeom>
          <a:noFill/>
        </p:spPr>
        <p:txBody>
          <a:bodyPr wrap="square" rtlCol="0">
            <a:spAutoFit/>
          </a:bodyPr>
          <a:lstStyle/>
          <a:p>
            <a:r>
              <a:rPr lang="en-US" sz="3600" smtClean="0">
                <a:solidFill>
                  <a:srgbClr val="0000FF"/>
                </a:solidFill>
                <a:latin typeface="Times New Roman" panose="02020603050405020304" pitchFamily="18" charset="0"/>
                <a:ea typeface="+mj-ea"/>
                <a:cs typeface="Times New Roman" panose="02020603050405020304" pitchFamily="18" charset="0"/>
              </a:rPr>
              <a:t>	</a:t>
            </a:r>
            <a:r>
              <a:rPr lang="en-US" sz="3600" smtClean="0">
                <a:solidFill>
                  <a:srgbClr val="FF0000"/>
                </a:solidFill>
                <a:latin typeface="Times New Roman" panose="02020603050405020304" pitchFamily="18" charset="0"/>
                <a:ea typeface="+mj-ea"/>
                <a:cs typeface="Times New Roman" panose="02020603050405020304" pitchFamily="18" charset="0"/>
              </a:rPr>
              <a:t>Bạn ở tranh 1 thực </a:t>
            </a:r>
            <a:r>
              <a:rPr lang="en-US" sz="3600">
                <a:solidFill>
                  <a:srgbClr val="FF0000"/>
                </a:solidFill>
                <a:latin typeface="Times New Roman" panose="02020603050405020304" pitchFamily="18" charset="0"/>
                <a:ea typeface="+mj-ea"/>
                <a:cs typeface="Times New Roman" panose="02020603050405020304" pitchFamily="18" charset="0"/>
              </a:rPr>
              <a:t>hiện việc </a:t>
            </a:r>
            <a:r>
              <a:rPr lang="en-US" sz="3600" smtClean="0">
                <a:solidFill>
                  <a:srgbClr val="FF0000"/>
                </a:solidFill>
                <a:latin typeface="Times New Roman" panose="02020603050405020304" pitchFamily="18" charset="0"/>
                <a:ea typeface="+mj-ea"/>
                <a:cs typeface="Times New Roman" panose="02020603050405020304" pitchFamily="18" charset="0"/>
              </a:rPr>
              <a:t>dừng, đỗ đúng quy định, bạn ở tranh 2 thực hiện việc dừng đỗ không đúng quy định.</a:t>
            </a:r>
            <a:endParaRPr lang="en-US">
              <a:solidFill>
                <a:srgbClr val="FF0000"/>
              </a:solidFill>
            </a:endParaRPr>
          </a:p>
        </p:txBody>
      </p:sp>
    </p:spTree>
    <p:extLst>
      <p:ext uri="{BB962C8B-B14F-4D97-AF65-F5344CB8AC3E}">
        <p14:creationId xmlns:p14="http://schemas.microsoft.com/office/powerpoint/2010/main" val="17366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fontScale="90000"/>
          </a:bodyPr>
          <a:lstStyle/>
          <a:p>
            <a:r>
              <a:rPr lang="en-US" sz="3600" cap="none" smtClean="0">
                <a:solidFill>
                  <a:srgbClr val="0000FF"/>
                </a:solidFill>
                <a:latin typeface="Times New Roman" panose="02020603050405020304" pitchFamily="18" charset="0"/>
                <a:cs typeface="Times New Roman" panose="02020603050405020304" pitchFamily="18" charset="0"/>
              </a:rPr>
              <a:t>	</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a:solidFill>
                  <a:srgbClr val="0000FF"/>
                </a:solidFill>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2. Nhận biết hành vi điều khiển xe đạp không an toàn</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a:solidFill>
                  <a:srgbClr val="0000FF"/>
                </a:solidFill>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Quan sát tranh và chi ra những hành vi điều khiển xe đạp không an toàn</a:t>
            </a:r>
            <a:br>
              <a:rPr lang="en-US" sz="3600" cap="none" smtClean="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4728"/>
            <a:ext cx="12192000" cy="5403272"/>
          </a:xfrm>
        </p:spPr>
      </p:pic>
    </p:spTree>
    <p:extLst>
      <p:ext uri="{BB962C8B-B14F-4D97-AF65-F5344CB8AC3E}">
        <p14:creationId xmlns:p14="http://schemas.microsoft.com/office/powerpoint/2010/main" val="18310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636326"/>
          </a:xfrm>
        </p:spPr>
        <p:txBody>
          <a:bodyPr/>
          <a:lstStyle/>
          <a:p>
            <a:pPr algn="just"/>
            <a:r>
              <a:rPr lang="en-US"/>
              <a:t>	</a:t>
            </a:r>
            <a:r>
              <a:rPr lang="en-US" sz="3600" b="0" smtClean="0">
                <a:solidFill>
                  <a:srgbClr val="FF0000"/>
                </a:solidFill>
                <a:latin typeface="Times New Roman" pitchFamily="18" charset="0"/>
                <a:cs typeface="Times New Roman" pitchFamily="18" charset="0"/>
              </a:rPr>
              <a:t>- Bạn ở tranh 1 đi qua đường sắt khi tàu tới gần.</a:t>
            </a:r>
          </a:p>
          <a:p>
            <a:pPr algn="just"/>
            <a:r>
              <a:rPr lang="en-US" sz="3600" b="0" smtClean="0">
                <a:solidFill>
                  <a:srgbClr val="FF0000"/>
                </a:solidFill>
                <a:latin typeface="Times New Roman" pitchFamily="18" charset="0"/>
                <a:cs typeface="Times New Roman" pitchFamily="18" charset="0"/>
              </a:rPr>
              <a:t>	- Bạn ở tranh 2 thì chạy xe vượt đèn đỏ.</a:t>
            </a:r>
          </a:p>
          <a:p>
            <a:pPr algn="just"/>
            <a:r>
              <a:rPr lang="en-US" sz="3600" b="0" smtClean="0">
                <a:solidFill>
                  <a:srgbClr val="FF0000"/>
                </a:solidFill>
                <a:latin typeface="Times New Roman" pitchFamily="18" charset="0"/>
                <a:cs typeface="Times New Roman" pitchFamily="18" charset="0"/>
              </a:rPr>
              <a:t>	- Các bạn ở tranh 3 thì chạy xe dàn hàng ngang.</a:t>
            </a:r>
          </a:p>
          <a:p>
            <a:pPr algn="just"/>
            <a:r>
              <a:rPr lang="en-US" sz="3600" b="0" smtClean="0">
                <a:solidFill>
                  <a:srgbClr val="FF0000"/>
                </a:solidFill>
                <a:latin typeface="Times New Roman" pitchFamily="18" charset="0"/>
                <a:cs typeface="Times New Roman" pitchFamily="18" charset="0"/>
              </a:rPr>
              <a:t>	- Hai bạn ở tranh 4, một bạn thì chạy xe bằng 1 bánh, một bạn thì chạy xe buông hai tay.</a:t>
            </a:r>
          </a:p>
          <a:p>
            <a:pPr algn="just"/>
            <a:r>
              <a:rPr lang="en-US" sz="3600" b="0" smtClean="0">
                <a:solidFill>
                  <a:srgbClr val="FF0000"/>
                </a:solidFill>
                <a:latin typeface="Times New Roman" pitchFamily="18" charset="0"/>
                <a:cs typeface="Times New Roman" pitchFamily="18" charset="0"/>
              </a:rPr>
              <a:t>	- Hai bạn ở hình 5, một bạn vừa chạy vừa nghe nhạc, một bạn thì cầm ô (dù) khi chạy xe.</a:t>
            </a:r>
          </a:p>
          <a:p>
            <a:pPr algn="just"/>
            <a:r>
              <a:rPr lang="en-US" sz="3600" b="0" smtClean="0">
                <a:solidFill>
                  <a:srgbClr val="FF0000"/>
                </a:solidFill>
                <a:latin typeface="Times New Roman" pitchFamily="18" charset="0"/>
                <a:cs typeface="Times New Roman" pitchFamily="18" charset="0"/>
              </a:rPr>
              <a:t>- Bạn ở tranh 6, chạy xe vào đường dành cho xe ô tô.</a:t>
            </a:r>
            <a:endParaRPr lang="en-US" sz="3600" b="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10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62545"/>
          </a:xfrm>
        </p:spPr>
        <p:txBody>
          <a:bodyPr>
            <a:normAutofit fontScale="90000"/>
          </a:bodyPr>
          <a:lstStyle/>
          <a:p>
            <a:r>
              <a:rPr lang="en-US" sz="3600" cap="none" smtClean="0">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Thực hành</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1. Quan sát tranh và chỉ ra những hành vi nên làm và không nên làm khi điều khiển xe đạp.</a:t>
            </a: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25781"/>
            <a:ext cx="12192000" cy="4932219"/>
          </a:xfrm>
        </p:spPr>
      </p:pic>
    </p:spTree>
    <p:extLst>
      <p:ext uri="{BB962C8B-B14F-4D97-AF65-F5344CB8AC3E}">
        <p14:creationId xmlns:p14="http://schemas.microsoft.com/office/powerpoint/2010/main" val="27251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179</TotalTime>
  <Words>24</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SimSun</vt:lpstr>
      <vt:lpstr>Arial</vt:lpstr>
      <vt:lpstr>Calibri</vt:lpstr>
      <vt:lpstr>Franklin Gothic Book</vt:lpstr>
      <vt:lpstr>Franklin Gothic Medium</vt:lpstr>
      <vt:lpstr>Times</vt:lpstr>
      <vt:lpstr>Times New Roman</vt:lpstr>
      <vt:lpstr>Tunga</vt:lpstr>
      <vt:lpstr>Wingdings</vt:lpstr>
      <vt:lpstr>Angles</vt:lpstr>
      <vt:lpstr>PowerPoint Presentation</vt:lpstr>
      <vt:lpstr>PowerPoint Presentation</vt:lpstr>
      <vt:lpstr>PowerPoint Presentation</vt:lpstr>
      <vt:lpstr>PowerPoint Presentation</vt:lpstr>
      <vt:lpstr> b. Điều khiển xe đạp  Quan sát tranh và nêu cách điều khiển xe đạp của  các bạn trong tranh.  So sánh cách điều khiển xe đạp của em và các bạn.</vt:lpstr>
      <vt:lpstr> c. Dừng và đỗ xe  Các bạn trong tranh thực hiện việc dừng và đỗ xe như thế nào ?</vt:lpstr>
      <vt:lpstr>   2. Nhận biết hành vi điều khiển xe đạp không an toàn  Quan sát tranh và chi ra những hành vi điều khiển xe đạp không an toàn </vt:lpstr>
      <vt:lpstr>PowerPoint Presentation</vt:lpstr>
      <vt:lpstr> Thực hành  1. Quan sát tranh và chỉ ra những hành vi nên làm và không nên làm khi điều khiển xe đạp.</vt:lpstr>
      <vt:lpstr>PowerPoint Presentation</vt:lpstr>
      <vt:lpstr>   2. Sắm vai xử lý các tình huống  a. trao đổi cách xử lý tình huống  Tình huống 1: Bình và Nam đang đi xe đạp cùng nhau. Bỗng Bình quay sang rủ Nam: “ Tớ vơi cậu thử đua xem ai nhanh hơn nhé!” Nếu em là Nam em sẽ làm gì ? </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Tháng ….Năm 2021 An toàn giao thông Bài 1: Điều khiển xe đạp an toàn</dc:title>
  <dc:creator>Admin</dc:creator>
  <cp:lastModifiedBy>Admin</cp:lastModifiedBy>
  <cp:revision>37</cp:revision>
  <dcterms:created xsi:type="dcterms:W3CDTF">2021-04-23T04:13:49Z</dcterms:created>
  <dcterms:modified xsi:type="dcterms:W3CDTF">2022-11-01T07:14:38Z</dcterms:modified>
</cp:coreProperties>
</file>